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57" r:id="rId3"/>
    <p:sldId id="258" r:id="rId4"/>
    <p:sldId id="259" r:id="rId5"/>
    <p:sldId id="269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66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8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03A9A5B0-7645-4D2B-9378-EEE934E8D262}" type="datetimeFigureOut">
              <a:rPr lang="en-US"/>
              <a:pPr>
                <a:defRPr/>
              </a:pPr>
              <a:t>9/16/2016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E8A35375-E0A4-491C-868A-AB1BEC2171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60980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AFF17906-DFE7-465F-93DB-B991A4B4767C}" type="datetimeFigureOut">
              <a:rPr lang="en-US"/>
              <a:pPr>
                <a:defRPr/>
              </a:pPr>
              <a:t>9/16/2016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5946B8C1-6CC9-4FEE-8082-0E440B4D0E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9713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00802E-6216-49FC-9321-B4EBCC7AE6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2925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02E62E-6BEB-40BE-833A-5CCB9F742B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8171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5FEE07-CCF4-4514-B629-4EDB27FE81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4753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EF66CA-EA3F-46F5-886B-3A82B319D6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41110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8B9352-39B5-40C2-BA10-AC6CB59B67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6257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E700ED-E856-4496-9B87-BB15EEBFB5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7493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DB4A1F-7A08-4859-9BE3-9A0105B7BE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8387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DBEF82-D425-4DC0-8113-5C2F0851B3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40677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EBBC21-3540-40C2-A047-2094162538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8543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2C2215-1E78-4B63-A415-A5D1B23528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9241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4861FA-666C-4CC1-B9AC-47218947D2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3899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F6916FA1-0682-46A0-AC2C-AB002F406E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-76200"/>
            <a:ext cx="9144000" cy="1143000"/>
          </a:xfrm>
        </p:spPr>
        <p:txBody>
          <a:bodyPr/>
          <a:lstStyle/>
          <a:p>
            <a:pPr algn="l" eaLnBrk="1" hangingPunct="1"/>
            <a:r>
              <a:rPr lang="en-US" altLang="en-US" sz="3800" dirty="0" smtClean="0">
                <a:solidFill>
                  <a:srgbClr val="006600"/>
                </a:solidFill>
              </a:rPr>
              <a:t>Me llamo ____________         </a:t>
            </a:r>
            <a:r>
              <a:rPr lang="en-US" altLang="en-US" sz="3800" smtClean="0">
                <a:solidFill>
                  <a:srgbClr val="006600"/>
                </a:solidFill>
              </a:rPr>
              <a:t>Clase </a:t>
            </a:r>
            <a:r>
              <a:rPr lang="en-US" altLang="en-US" sz="3800" smtClean="0">
                <a:solidFill>
                  <a:srgbClr val="006600"/>
                </a:solidFill>
              </a:rPr>
              <a:t>701</a:t>
            </a:r>
            <a:r>
              <a:rPr lang="en-US" altLang="en-US" sz="3800" dirty="0" smtClean="0">
                <a:solidFill>
                  <a:srgbClr val="006600"/>
                </a:solidFill>
              </a:rPr>
              <a:t/>
            </a:r>
            <a:br>
              <a:rPr lang="en-US" altLang="en-US" sz="3800" dirty="0" smtClean="0">
                <a:solidFill>
                  <a:srgbClr val="006600"/>
                </a:solidFill>
              </a:rPr>
            </a:br>
            <a:r>
              <a:rPr lang="en-US" altLang="en-US" sz="3800" dirty="0" smtClean="0">
                <a:solidFill>
                  <a:srgbClr val="006600"/>
                </a:solidFill>
              </a:rPr>
              <a:t>La fecha es el 19 de </a:t>
            </a:r>
            <a:r>
              <a:rPr lang="en-US" altLang="en-US" sz="3800" dirty="0" err="1" smtClean="0">
                <a:solidFill>
                  <a:srgbClr val="006600"/>
                </a:solidFill>
              </a:rPr>
              <a:t>septiembre</a:t>
            </a:r>
            <a:r>
              <a:rPr lang="en-US" altLang="en-US" sz="3800" dirty="0" smtClean="0">
                <a:solidFill>
                  <a:srgbClr val="006600"/>
                </a:solidFill>
              </a:rPr>
              <a:t> del 2016</a:t>
            </a:r>
          </a:p>
        </p:txBody>
      </p:sp>
      <p:sp>
        <p:nvSpPr>
          <p:cNvPr id="205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1066800"/>
            <a:ext cx="8686800" cy="5181600"/>
          </a:xfrm>
        </p:spPr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es-ES_tradnl" altLang="en-US" sz="2800" dirty="0" smtClean="0">
                <a:solidFill>
                  <a:srgbClr val="FF0000"/>
                </a:solidFill>
              </a:rPr>
              <a:t>Propósito # 3: </a:t>
            </a:r>
            <a:r>
              <a:rPr lang="es-ES_tradnl" altLang="en-US" sz="2800" dirty="0" smtClean="0"/>
              <a:t> ¿Como seguimos el repaso del año pasado?</a:t>
            </a:r>
          </a:p>
          <a:p>
            <a:pPr marL="609600" indent="-609600" eaLnBrk="1" hangingPunct="1">
              <a:buFontTx/>
              <a:buNone/>
            </a:pPr>
            <a:r>
              <a:rPr lang="es-ES_tradnl" altLang="en-US" sz="2400" i="1" dirty="0" smtClean="0">
                <a:solidFill>
                  <a:srgbClr val="92D050"/>
                </a:solidFill>
              </a:rPr>
              <a:t>L.O.- to </a:t>
            </a:r>
            <a:r>
              <a:rPr lang="es-ES_tradnl" altLang="en-US" sz="2400" i="1" dirty="0" err="1" smtClean="0">
                <a:solidFill>
                  <a:srgbClr val="92D050"/>
                </a:solidFill>
              </a:rPr>
              <a:t>remember</a:t>
            </a:r>
            <a:r>
              <a:rPr lang="es-ES_tradnl" altLang="en-US" sz="2400" i="1" dirty="0" smtClean="0">
                <a:solidFill>
                  <a:srgbClr val="92D050"/>
                </a:solidFill>
              </a:rPr>
              <a:t> </a:t>
            </a:r>
            <a:r>
              <a:rPr lang="es-ES_tradnl" altLang="en-US" sz="2400" i="1" dirty="0" err="1" smtClean="0">
                <a:solidFill>
                  <a:srgbClr val="92D050"/>
                </a:solidFill>
              </a:rPr>
              <a:t>the</a:t>
            </a:r>
            <a:r>
              <a:rPr lang="es-ES_tradnl" altLang="en-US" sz="2400" i="1" dirty="0" smtClean="0">
                <a:solidFill>
                  <a:srgbClr val="92D050"/>
                </a:solidFill>
              </a:rPr>
              <a:t> </a:t>
            </a:r>
            <a:r>
              <a:rPr lang="es-ES_tradnl" altLang="en-US" sz="2400" i="1" dirty="0" err="1" smtClean="0">
                <a:solidFill>
                  <a:srgbClr val="92D050"/>
                </a:solidFill>
              </a:rPr>
              <a:t>form</a:t>
            </a:r>
            <a:r>
              <a:rPr lang="es-ES_tradnl" altLang="en-US" sz="2400" i="1" dirty="0" smtClean="0">
                <a:solidFill>
                  <a:srgbClr val="92D050"/>
                </a:solidFill>
              </a:rPr>
              <a:t> and use of </a:t>
            </a:r>
            <a:r>
              <a:rPr lang="es-ES_tradnl" altLang="en-US" sz="2400" i="1" dirty="0" err="1" smtClean="0">
                <a:solidFill>
                  <a:srgbClr val="92D050"/>
                </a:solidFill>
              </a:rPr>
              <a:t>the</a:t>
            </a:r>
            <a:r>
              <a:rPr lang="es-ES_tradnl" altLang="en-US" sz="2400" i="1" dirty="0" smtClean="0">
                <a:solidFill>
                  <a:srgbClr val="92D050"/>
                </a:solidFill>
              </a:rPr>
              <a:t> </a:t>
            </a:r>
            <a:r>
              <a:rPr lang="es-ES_tradnl" altLang="en-US" sz="2400" i="1" dirty="0" err="1" smtClean="0">
                <a:solidFill>
                  <a:srgbClr val="92D050"/>
                </a:solidFill>
              </a:rPr>
              <a:t>verb</a:t>
            </a:r>
            <a:r>
              <a:rPr lang="es-ES_tradnl" altLang="en-US" sz="2400" i="1" dirty="0" smtClean="0">
                <a:solidFill>
                  <a:srgbClr val="92D050"/>
                </a:solidFill>
              </a:rPr>
              <a:t> SER.</a:t>
            </a:r>
          </a:p>
          <a:p>
            <a:pPr marL="609600" indent="-609600" eaLnBrk="1" hangingPunct="1">
              <a:buFontTx/>
              <a:buNone/>
            </a:pPr>
            <a:r>
              <a:rPr lang="es-ES_tradnl" altLang="en-US" sz="2800" dirty="0" smtClean="0">
                <a:solidFill>
                  <a:srgbClr val="FF0000"/>
                </a:solidFill>
              </a:rPr>
              <a:t>Actividad Inicial:</a:t>
            </a:r>
          </a:p>
          <a:p>
            <a:pPr marL="609600" indent="-609600" eaLnBrk="1" hangingPunct="1">
              <a:buFontTx/>
              <a:buNone/>
            </a:pPr>
            <a:r>
              <a:rPr lang="es-ES_tradnl" altLang="en-US" sz="2800" dirty="0" smtClean="0"/>
              <a:t>	¿Qué PRONOMBRE usamos?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sz="2800" dirty="0" smtClean="0"/>
              <a:t>‘Mi amigo y yo’: __________________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sz="2800" dirty="0" smtClean="0"/>
              <a:t>‘</a:t>
            </a:r>
            <a:r>
              <a:rPr lang="es-ES_tradnl" altLang="en-US" sz="2800" dirty="0" err="1" smtClean="0"/>
              <a:t>Yourself</a:t>
            </a:r>
            <a:r>
              <a:rPr lang="es-ES_tradnl" altLang="en-US" sz="2800" dirty="0" smtClean="0"/>
              <a:t>’: ___________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sz="2800" dirty="0" smtClean="0"/>
              <a:t>Hablas </a:t>
            </a:r>
            <a:r>
              <a:rPr lang="es-ES_tradnl" altLang="en-US" sz="2800" u="sng" dirty="0" smtClean="0"/>
              <a:t>con</a:t>
            </a:r>
            <a:r>
              <a:rPr lang="es-ES_tradnl" altLang="en-US" sz="2800" dirty="0" smtClean="0"/>
              <a:t> Roberto: _______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sz="2800" dirty="0" smtClean="0"/>
              <a:t>Hablas </a:t>
            </a:r>
            <a:r>
              <a:rPr lang="es-ES_tradnl" altLang="en-US" sz="2800" u="sng" dirty="0" smtClean="0"/>
              <a:t>de </a:t>
            </a:r>
            <a:r>
              <a:rPr lang="es-ES_tradnl" altLang="en-US" sz="2800" dirty="0" smtClean="0"/>
              <a:t> Roberto: _________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sz="2800" dirty="0" smtClean="0"/>
              <a:t>Hablas </a:t>
            </a:r>
            <a:r>
              <a:rPr lang="es-ES_tradnl" altLang="en-US" sz="2800" u="sng" dirty="0" smtClean="0"/>
              <a:t>con</a:t>
            </a:r>
            <a:r>
              <a:rPr lang="es-ES_tradnl" altLang="en-US" sz="2800" dirty="0" smtClean="0"/>
              <a:t> Katia: ________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sz="2800" dirty="0" smtClean="0"/>
              <a:t>Hablas </a:t>
            </a:r>
            <a:r>
              <a:rPr lang="es-ES_tradnl" altLang="en-US" sz="2800" u="sng" dirty="0" smtClean="0"/>
              <a:t>de</a:t>
            </a:r>
            <a:r>
              <a:rPr lang="es-ES_tradnl" altLang="en-US" sz="2800" dirty="0" smtClean="0"/>
              <a:t> Katia: ____________</a:t>
            </a:r>
          </a:p>
          <a:p>
            <a:pPr marL="609600" indent="-609600" eaLnBrk="1" hangingPunct="1">
              <a:buFontTx/>
              <a:buNone/>
            </a:pPr>
            <a:endParaRPr lang="es-ES_tradnl" alt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Verbos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71600"/>
            <a:ext cx="9144000" cy="4525963"/>
          </a:xfrm>
        </p:spPr>
        <p:txBody>
          <a:bodyPr/>
          <a:lstStyle/>
          <a:p>
            <a:pPr eaLnBrk="1" hangingPunct="1"/>
            <a:r>
              <a:rPr lang="en-US" altLang="en-US" smtClean="0"/>
              <a:t>Verbos=</a:t>
            </a:r>
          </a:p>
          <a:p>
            <a:pPr eaLnBrk="1" hangingPunct="1"/>
            <a:endParaRPr lang="en-US" altLang="en-US" smtClean="0"/>
          </a:p>
          <a:p>
            <a:pPr eaLnBrk="1" hangingPunct="1"/>
            <a:r>
              <a:rPr lang="en-US" altLang="en-US" smtClean="0"/>
              <a:t>El verbo SER </a:t>
            </a:r>
            <a:r>
              <a:rPr lang="en-US" altLang="en-US" i="1" smtClean="0"/>
              <a:t>(to be)</a:t>
            </a:r>
          </a:p>
          <a:p>
            <a:pPr eaLnBrk="1" hangingPunct="1"/>
            <a:endParaRPr lang="en-US" altLang="en-US" i="1" smtClean="0"/>
          </a:p>
          <a:p>
            <a:pPr eaLnBrk="1" hangingPunct="1"/>
            <a:r>
              <a:rPr lang="en-US" altLang="en-US" smtClean="0"/>
              <a:t>Conjugacion=</a:t>
            </a:r>
          </a:p>
          <a:p>
            <a:pPr lvl="1" eaLnBrk="1" hangingPunct="1">
              <a:buFontTx/>
              <a:buNone/>
            </a:pPr>
            <a:endParaRPr lang="en-US" altLang="en-US" i="1" smtClean="0"/>
          </a:p>
          <a:p>
            <a:pPr lvl="1" eaLnBrk="1" hangingPunct="1">
              <a:buFontTx/>
              <a:buNone/>
            </a:pPr>
            <a:endParaRPr lang="en-US" altLang="en-US" smtClean="0"/>
          </a:p>
          <a:p>
            <a:pPr eaLnBrk="1" hangingPunct="1"/>
            <a:endParaRPr lang="en-US" altLang="en-US" smtClean="0"/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1981200" y="1371600"/>
            <a:ext cx="7086600" cy="1325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700" i="1">
                <a:solidFill>
                  <a:srgbClr val="0000FF"/>
                </a:solidFill>
              </a:rPr>
              <a:t>(Verbs) </a:t>
            </a:r>
            <a:endParaRPr lang="es-ES_tradnl" altLang="en-US" sz="2700">
              <a:solidFill>
                <a:srgbClr val="0000FF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700">
                <a:solidFill>
                  <a:srgbClr val="0000FF"/>
                </a:solidFill>
              </a:rPr>
              <a:t>Son palabras de accion.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700" i="1">
                <a:solidFill>
                  <a:srgbClr val="0000FF"/>
                </a:solidFill>
              </a:rPr>
              <a:t>(Are action words)</a:t>
            </a: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1905000" y="2971800"/>
            <a:ext cx="70866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700">
                <a:solidFill>
                  <a:srgbClr val="0000FF"/>
                </a:solidFill>
              </a:rPr>
              <a:t>“Ser” se usa para descripciones físicas. 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700" i="1">
                <a:solidFill>
                  <a:srgbClr val="0000FF"/>
                </a:solidFill>
              </a:rPr>
              <a:t>(“Ser” is used for physical descriptions)</a:t>
            </a:r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2819400" y="3735388"/>
            <a:ext cx="6324600" cy="300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700" i="1">
                <a:solidFill>
                  <a:srgbClr val="0000FF"/>
                </a:solidFill>
              </a:rPr>
              <a:t>(Conjugation)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700">
                <a:solidFill>
                  <a:srgbClr val="0000FF"/>
                </a:solidFill>
              </a:rPr>
              <a:t>Significa cambiar el verbo para poder usarlo. Por ejemplo: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700">
                <a:solidFill>
                  <a:srgbClr val="0000FF"/>
                </a:solidFill>
              </a:rPr>
              <a:t>-Carlos SER fuerte    -Carlos </a:t>
            </a:r>
            <a:r>
              <a:rPr lang="es-ES_tradnl" altLang="en-US" sz="2700" u="sng">
                <a:solidFill>
                  <a:srgbClr val="008000"/>
                </a:solidFill>
              </a:rPr>
              <a:t>es</a:t>
            </a:r>
            <a:r>
              <a:rPr lang="es-ES_tradnl" altLang="en-US" sz="2700">
                <a:solidFill>
                  <a:srgbClr val="0000FF"/>
                </a:solidFill>
              </a:rPr>
              <a:t> fuerte.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700" i="1">
                <a:solidFill>
                  <a:srgbClr val="0000FF"/>
                </a:solidFill>
              </a:rPr>
              <a:t>(means to change a verb in order to use it.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700" i="1">
                <a:solidFill>
                  <a:srgbClr val="0000FF"/>
                </a:solidFill>
              </a:rPr>
              <a:t>-Carlos TO BE strong. -Carlos </a:t>
            </a:r>
            <a:r>
              <a:rPr lang="es-ES_tradnl" altLang="en-US" sz="2700" i="1" u="sng">
                <a:solidFill>
                  <a:srgbClr val="008000"/>
                </a:solidFill>
              </a:rPr>
              <a:t>is</a:t>
            </a:r>
            <a:r>
              <a:rPr lang="es-ES_tradnl" altLang="en-US" sz="2700" i="1">
                <a:solidFill>
                  <a:srgbClr val="0000FF"/>
                </a:solidFill>
              </a:rPr>
              <a:t> strong.</a:t>
            </a:r>
          </a:p>
        </p:txBody>
      </p:sp>
      <p:sp>
        <p:nvSpPr>
          <p:cNvPr id="3079" name="Line 7"/>
          <p:cNvSpPr>
            <a:spLocks noChangeShapeType="1"/>
          </p:cNvSpPr>
          <p:nvPr/>
        </p:nvSpPr>
        <p:spPr bwMode="auto">
          <a:xfrm>
            <a:off x="4108450" y="5083175"/>
            <a:ext cx="762000" cy="304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 flipV="1">
            <a:off x="4152900" y="5083175"/>
            <a:ext cx="685800" cy="304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81" name="Line 9"/>
          <p:cNvSpPr>
            <a:spLocks noChangeShapeType="1"/>
          </p:cNvSpPr>
          <p:nvPr/>
        </p:nvSpPr>
        <p:spPr bwMode="auto">
          <a:xfrm>
            <a:off x="4114800" y="6324600"/>
            <a:ext cx="762000" cy="304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82" name="Line 10"/>
          <p:cNvSpPr>
            <a:spLocks noChangeShapeType="1"/>
          </p:cNvSpPr>
          <p:nvPr/>
        </p:nvSpPr>
        <p:spPr bwMode="auto">
          <a:xfrm flipV="1">
            <a:off x="4114800" y="6324600"/>
            <a:ext cx="685800" cy="304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" name="Title 1"/>
          <p:cNvSpPr txBox="1">
            <a:spLocks/>
          </p:cNvSpPr>
          <p:nvPr/>
        </p:nvSpPr>
        <p:spPr bwMode="auto">
          <a:xfrm>
            <a:off x="609600" y="-125413"/>
            <a:ext cx="8261350" cy="1039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en-US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Repaso</a:t>
            </a:r>
            <a:r>
              <a:rPr lang="en-US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 de </a:t>
            </a:r>
            <a:r>
              <a:rPr lang="en-US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Gramatica</a:t>
            </a:r>
            <a:endParaRPr lang="en-US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s-ES_tradnl" altLang="en-US" smtClean="0">
                <a:solidFill>
                  <a:srgbClr val="FF0000"/>
                </a:solidFill>
              </a:rPr>
              <a:t>SER (conjugación)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14400"/>
            <a:ext cx="9144000" cy="4525963"/>
          </a:xfrm>
        </p:spPr>
        <p:txBody>
          <a:bodyPr/>
          <a:lstStyle/>
          <a:p>
            <a:pPr eaLnBrk="1" hangingPunct="1"/>
            <a:r>
              <a:rPr lang="en-US" altLang="en-US" sz="3000" smtClean="0"/>
              <a:t>Para conjugar un verbo debemos SIEMPRE escribir los pronombres EN ORDEN </a:t>
            </a:r>
            <a:r>
              <a:rPr lang="en-US" altLang="en-US" sz="3000" i="1" smtClean="0"/>
              <a:t>(To conjugate a verb we must ALWAYS write the pronouns IN ORDER):</a:t>
            </a:r>
            <a:endParaRPr lang="en-US" altLang="en-US" sz="3000" smtClean="0"/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2590800" y="2730500"/>
            <a:ext cx="4191000" cy="3832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700">
                <a:solidFill>
                  <a:srgbClr val="0000FF"/>
                </a:solidFill>
              </a:rPr>
              <a:t>Yo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700">
                <a:solidFill>
                  <a:srgbClr val="0000FF"/>
                </a:solidFill>
              </a:rPr>
              <a:t>Tú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700">
                <a:solidFill>
                  <a:srgbClr val="0000FF"/>
                </a:solidFill>
              </a:rPr>
              <a:t>Él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700">
                <a:solidFill>
                  <a:srgbClr val="0000FF"/>
                </a:solidFill>
              </a:rPr>
              <a:t>Ella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700">
                <a:solidFill>
                  <a:srgbClr val="0000FF"/>
                </a:solidFill>
              </a:rPr>
              <a:t>Ud.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700">
                <a:solidFill>
                  <a:srgbClr val="0000FF"/>
                </a:solidFill>
              </a:rPr>
              <a:t>Nosotros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700">
                <a:solidFill>
                  <a:srgbClr val="0000FF"/>
                </a:solidFill>
              </a:rPr>
              <a:t>Ellos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700">
                <a:solidFill>
                  <a:srgbClr val="0000FF"/>
                </a:solidFill>
              </a:rPr>
              <a:t>Ellas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700">
                <a:solidFill>
                  <a:srgbClr val="0000FF"/>
                </a:solidFill>
              </a:rPr>
              <a:t>Uds.</a:t>
            </a:r>
          </a:p>
        </p:txBody>
      </p:sp>
      <p:sp>
        <p:nvSpPr>
          <p:cNvPr id="5125" name="Line 5"/>
          <p:cNvSpPr>
            <a:spLocks noChangeShapeType="1"/>
          </p:cNvSpPr>
          <p:nvPr/>
        </p:nvSpPr>
        <p:spPr bwMode="auto">
          <a:xfrm>
            <a:off x="3505200" y="5486400"/>
            <a:ext cx="381000" cy="3810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6" name="Line 6"/>
          <p:cNvSpPr>
            <a:spLocks noChangeShapeType="1"/>
          </p:cNvSpPr>
          <p:nvPr/>
        </p:nvSpPr>
        <p:spPr bwMode="auto">
          <a:xfrm flipV="1">
            <a:off x="3505200" y="5867400"/>
            <a:ext cx="381000" cy="4572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7" name="Line 7"/>
          <p:cNvSpPr>
            <a:spLocks noChangeShapeType="1"/>
          </p:cNvSpPr>
          <p:nvPr/>
        </p:nvSpPr>
        <p:spPr bwMode="auto">
          <a:xfrm>
            <a:off x="3124200" y="3886200"/>
            <a:ext cx="381000" cy="3810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8" name="Line 8"/>
          <p:cNvSpPr>
            <a:spLocks noChangeShapeType="1"/>
          </p:cNvSpPr>
          <p:nvPr/>
        </p:nvSpPr>
        <p:spPr bwMode="auto">
          <a:xfrm flipV="1">
            <a:off x="3124200" y="4267200"/>
            <a:ext cx="381000" cy="4572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4343400" y="2730500"/>
            <a:ext cx="4191000" cy="3832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700">
                <a:solidFill>
                  <a:srgbClr val="008000"/>
                </a:solidFill>
              </a:rPr>
              <a:t>Soy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700">
                <a:solidFill>
                  <a:srgbClr val="008000"/>
                </a:solidFill>
              </a:rPr>
              <a:t>Eres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_tradnl" altLang="en-US" sz="2700">
              <a:solidFill>
                <a:srgbClr val="0080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700">
                <a:solidFill>
                  <a:srgbClr val="008000"/>
                </a:solidFill>
              </a:rPr>
              <a:t>Es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_tradnl" altLang="en-US" sz="2700">
              <a:solidFill>
                <a:srgbClr val="0080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700">
                <a:solidFill>
                  <a:srgbClr val="008000"/>
                </a:solidFill>
              </a:rPr>
              <a:t>Somos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_tradnl" altLang="en-US" sz="2700">
              <a:solidFill>
                <a:srgbClr val="0080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700">
                <a:solidFill>
                  <a:srgbClr val="008000"/>
                </a:solidFill>
              </a:rPr>
              <a:t>Son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_tradnl" altLang="en-US" sz="2700">
              <a:solidFill>
                <a:srgbClr val="008000"/>
              </a:solidFill>
            </a:endParaRPr>
          </a:p>
        </p:txBody>
      </p:sp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1219200" y="4800600"/>
            <a:ext cx="14208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FF0000"/>
                </a:solidFill>
              </a:rPr>
              <a:t>(*…y yo)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Practica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14400"/>
            <a:ext cx="9144000" cy="5943600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es-ES_tradnl" b="1" dirty="0" smtClean="0">
                <a:solidFill>
                  <a:srgbClr val="FF0000"/>
                </a:solidFill>
              </a:rPr>
              <a:t>I- </a:t>
            </a:r>
            <a:r>
              <a:rPr lang="es-ES_tradnl" dirty="0" smtClean="0"/>
              <a:t> Copia y responde:</a:t>
            </a:r>
          </a:p>
          <a:p>
            <a:pPr marL="609600" indent="-609600">
              <a:buClr>
                <a:srgbClr val="006600"/>
              </a:buClr>
              <a:buFontTx/>
              <a:buAutoNum type="arabicPeriod"/>
              <a:defRPr/>
            </a:pPr>
            <a:r>
              <a:rPr lang="es-ES_tradnl" dirty="0" smtClean="0"/>
              <a:t>¿Quién eres?</a:t>
            </a:r>
          </a:p>
          <a:p>
            <a:pPr marL="609600" indent="-609600">
              <a:buClr>
                <a:srgbClr val="006600"/>
              </a:buClr>
              <a:buFontTx/>
              <a:buAutoNum type="arabicPeriod"/>
              <a:defRPr/>
            </a:pPr>
            <a:r>
              <a:rPr lang="es-ES_tradnl" dirty="0" smtClean="0"/>
              <a:t>¿De qué nacionalidad eres?</a:t>
            </a:r>
          </a:p>
          <a:p>
            <a:pPr marL="609600" indent="-609600">
              <a:buClr>
                <a:srgbClr val="006600"/>
              </a:buClr>
              <a:buFontTx/>
              <a:buAutoNum type="arabicPeriod"/>
              <a:defRPr/>
            </a:pPr>
            <a:r>
              <a:rPr lang="es-ES_tradnl" dirty="0" smtClean="0"/>
              <a:t>¿Dónde eres alumno o alumna?</a:t>
            </a:r>
            <a:endParaRPr lang="es-ES_tradnl" u="sng" dirty="0" smtClean="0"/>
          </a:p>
          <a:p>
            <a:pPr marL="609600" indent="-609600">
              <a:buClr>
                <a:srgbClr val="006600"/>
              </a:buClr>
              <a:buFontTx/>
              <a:buAutoNum type="arabicPeriod"/>
              <a:defRPr/>
            </a:pPr>
            <a:r>
              <a:rPr lang="es-ES_tradnl" dirty="0" smtClean="0"/>
              <a:t>¿Cómo es tu escuela?</a:t>
            </a:r>
            <a:r>
              <a:rPr lang="es-ES_tradnl" u="sng" dirty="0" smtClean="0"/>
              <a:t> </a:t>
            </a:r>
          </a:p>
          <a:p>
            <a:pPr marL="0" indent="0" eaLnBrk="1" hangingPunct="1">
              <a:buFontTx/>
              <a:buNone/>
              <a:defRPr/>
            </a:pPr>
            <a:r>
              <a:rPr lang="es-ES_tradnl" b="1" dirty="0" smtClean="0">
                <a:solidFill>
                  <a:srgbClr val="FF0000"/>
                </a:solidFill>
              </a:rPr>
              <a:t>II- </a:t>
            </a:r>
            <a:r>
              <a:rPr lang="es-ES_tradnl" dirty="0" smtClean="0"/>
              <a:t> Completa con la forma correcta de SER</a:t>
            </a:r>
          </a:p>
          <a:p>
            <a:pPr marL="609600" indent="-609600" eaLnBrk="1" hangingPunct="1">
              <a:buFontTx/>
              <a:buNone/>
              <a:defRPr/>
            </a:pPr>
            <a:r>
              <a:rPr lang="es-ES_tradnl" dirty="0" smtClean="0"/>
              <a:t>	Yo </a:t>
            </a:r>
            <a:r>
              <a:rPr lang="es-ES_tradnl" sz="2000" dirty="0" smtClean="0">
                <a:solidFill>
                  <a:srgbClr val="006600"/>
                </a:solidFill>
              </a:rPr>
              <a:t>(1)</a:t>
            </a:r>
            <a:r>
              <a:rPr lang="es-ES_tradnl" dirty="0" smtClean="0"/>
              <a:t>____ un amiga de Luisa. Luisa </a:t>
            </a:r>
            <a:r>
              <a:rPr lang="es-ES_tradnl" sz="2000" dirty="0" smtClean="0">
                <a:solidFill>
                  <a:srgbClr val="006600"/>
                </a:solidFill>
              </a:rPr>
              <a:t>(2)</a:t>
            </a:r>
            <a:r>
              <a:rPr lang="es-ES_tradnl" dirty="0" smtClean="0"/>
              <a:t>____ muy simpática. Y ella </a:t>
            </a:r>
            <a:r>
              <a:rPr lang="es-ES_tradnl" sz="2000" dirty="0" smtClean="0">
                <a:solidFill>
                  <a:srgbClr val="006600"/>
                </a:solidFill>
              </a:rPr>
              <a:t>(3)</a:t>
            </a:r>
            <a:r>
              <a:rPr lang="es-ES_tradnl" dirty="0" smtClean="0"/>
              <a:t>____ graciosa. Luisa y yo </a:t>
            </a:r>
            <a:r>
              <a:rPr lang="es-ES_tradnl" sz="2000" dirty="0" smtClean="0">
                <a:solidFill>
                  <a:srgbClr val="006600"/>
                </a:solidFill>
              </a:rPr>
              <a:t>(4)</a:t>
            </a:r>
            <a:r>
              <a:rPr lang="es-ES_tradnl" dirty="0" smtClean="0"/>
              <a:t>________ colombianas. </a:t>
            </a:r>
            <a:r>
              <a:rPr lang="es-ES_tradnl" sz="2000" dirty="0" smtClean="0">
                <a:solidFill>
                  <a:srgbClr val="006600"/>
                </a:solidFill>
              </a:rPr>
              <a:t>(5)</a:t>
            </a:r>
            <a:r>
              <a:rPr lang="es-ES_tradnl" dirty="0" smtClean="0"/>
              <a:t>________ de la Colombia.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Tarea # 3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Completa la hoja distrubuida REPASO DEL VERBO SER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6670</TotalTime>
  <Words>223</Words>
  <Application>Microsoft Office PowerPoint</Application>
  <PresentationFormat>On-screen Show (4:3)</PresentationFormat>
  <Paragraphs>59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Me llamo ____________         Clase 701 La fecha es el 19 de septiembre del 2016</vt:lpstr>
      <vt:lpstr>Verbos</vt:lpstr>
      <vt:lpstr>SER (conjugación)</vt:lpstr>
      <vt:lpstr>Practica</vt:lpstr>
      <vt:lpstr>Tarea # 3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        Clase 6NH/IL La fecha es el 16 de diciembre del 2010</dc:title>
  <dc:creator>Helen Zumaeta</dc:creator>
  <cp:lastModifiedBy>Helen Zumaeta</cp:lastModifiedBy>
  <cp:revision>21</cp:revision>
  <cp:lastPrinted>2014-09-12T12:54:49Z</cp:lastPrinted>
  <dcterms:created xsi:type="dcterms:W3CDTF">2010-12-13T17:56:50Z</dcterms:created>
  <dcterms:modified xsi:type="dcterms:W3CDTF">2016-09-19T19:24:49Z</dcterms:modified>
</cp:coreProperties>
</file>